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7A6C3C-8D0B-44EB-AFAE-AEF957AB13C9}">
          <p14:sldIdLst>
            <p14:sldId id="256"/>
            <p14:sldId id="257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ek kwiecinski" initials="jk" lastIdx="1" clrIdx="0">
    <p:extLst>
      <p:ext uri="{19B8F6BF-5375-455C-9EA6-DF929625EA0E}">
        <p15:presenceInfo xmlns:p15="http://schemas.microsoft.com/office/powerpoint/2012/main" userId="0824811be751e5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536"/>
    <a:srgbClr val="580000"/>
    <a:srgbClr val="8A0000"/>
    <a:srgbClr val="2A2A2A"/>
    <a:srgbClr val="2C2C2C"/>
    <a:srgbClr val="BC5610"/>
    <a:srgbClr val="111111"/>
    <a:srgbClr val="2B2B2B"/>
    <a:srgbClr val="1D1D1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2491" autoAdjust="0"/>
  </p:normalViewPr>
  <p:slideViewPr>
    <p:cSldViewPr snapToGrid="0">
      <p:cViewPr>
        <p:scale>
          <a:sx n="100" d="100"/>
          <a:sy n="100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7FC-AD50-4018-A82E-1A154D2DDD7A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E607-BD98-44C0-A5EF-10CA0A00A7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45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latin typeface="Montserrat Black" pitchFamily="2" charset="-18"/>
              </a:rPr>
              <a:t>Exchange and </a:t>
            </a:r>
            <a:r>
              <a:rPr lang="pl-PL" dirty="0" err="1">
                <a:latin typeface="Montserrat Black" pitchFamily="2" charset="-18"/>
              </a:rPr>
              <a:t>expression</a:t>
            </a:r>
            <a:r>
              <a:rPr lang="pl-PL" dirty="0">
                <a:latin typeface="Montserrat Black" pitchFamily="2" charset="-18"/>
              </a:rPr>
              <a:t> of</a:t>
            </a:r>
            <a:r>
              <a:rPr lang="en-US" dirty="0">
                <a:latin typeface="Montserrat Black" pitchFamily="2" charset="-18"/>
              </a:rPr>
              <a:t> information</a:t>
            </a:r>
            <a:r>
              <a:rPr lang="pl-PL" dirty="0">
                <a:latin typeface="Montserrat Black" pitchFamily="2" charset="-18"/>
              </a:rPr>
              <a:t>,</a:t>
            </a:r>
            <a:r>
              <a:rPr lang="en-US" dirty="0">
                <a:latin typeface="Montserrat Black" pitchFamily="2" charset="-18"/>
              </a:rPr>
              <a:t> thoughts or emotions, either face-to-face or through a medium, such as a phone, email, or social media</a:t>
            </a:r>
            <a:r>
              <a:rPr lang="pl-PL" dirty="0">
                <a:latin typeface="Montserrat Black" pitchFamily="2" charset="-18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208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0559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85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Current Trends in Interpersonal Communication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Communication Dominance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Increasing reliance on digital platforms (social media, messaging apps) for daily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Shift towards asynchronous communication (emails, texting) over traditional face-to-face or phone conversations.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Globalization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Interacting with diverse cultures and languages due to globalization and increased international connectivity.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Cross-cultural communication skills become crucial.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Visual Communication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Growth of visual content (emojis, GIFs, video calls) in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Visual literacy and interpretation skills are gaining importance.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Remote Work and Virtual Teams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Rise of remote work leading to a higher dependence on virtual communication tools.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in building rapport and trust without physical presence.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49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Emerging Trends in Interpersonal Communication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16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AI and Automation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Integration of AI in communication tools (chatbots, automated responses).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Impact on human-like interactions and personalized communication.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018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Augmented Reality (AR) and Virtual Reality (VR)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Adoption of AR/VR for immersive communication experiences.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Enhanced virtual meetings, trainings, and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976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Data Privacy and Security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Heightened concerns about data privacy and confidentiality in digital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Importance of secure communication channels.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765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175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for Interpersonal Communication in the Next Decade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Overload and Attention Span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Managing information overload and maintaining attention spans in a hyper-connected world.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Authenticity and Miscommunication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Struggle to convey authentic emotions and intentions through digital mediums.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Risk of misinterpretation and misunderstandings.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Emotional Intelligence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Developing emotional intelligence in digital interactions where non-verbal cues are limited.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Understanding and managing emotions in virtual settings.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Inclusion and Diversity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Navigating diverse communication styles, languages, and cultural norms in global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Avoiding bias and fostering inclusive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169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10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3918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6179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7428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361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9771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0884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590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9005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4238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8124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8860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3174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latworldknowledge.lardbucket.org/books/a-primer-on-communication-studies/s15-media-technology-and-communica.html" TargetMode="External"/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eenbiz.com/article/achieve-net-zero-lets-agree-one-definition-success" TargetMode="External"/><Relationship Id="rId11" Type="http://schemas.openxmlformats.org/officeDocument/2006/relationships/hyperlink" Target="https://www.theperformingartsalliance.org/issue/cultural-exchanges-strengthening-ties-between-the-u-s-and-the-world/" TargetMode="External"/><Relationship Id="rId5" Type="http://schemas.openxmlformats.org/officeDocument/2006/relationships/image" Target="../media/image2.jpg"/><Relationship Id="rId10" Type="http://schemas.openxmlformats.org/officeDocument/2006/relationships/image" Target="../media/image5.jpg"/><Relationship Id="rId4" Type="http://schemas.openxmlformats.org/officeDocument/2006/relationships/hyperlink" Target="https://www.peakpx.com/488502/silhouette-of-man-wearing-fitted-cap/1280x800-wallpaper" TargetMode="Externa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uffingtonpost.com/jonathan-rottenberg/why-there-will-be-no-cure-for-depression_b_4824289.html" TargetMode="Externa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allpaperaccess.com/happy-peopl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paperaccess.com/giga-chad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atsonshealth.com.ph/video-game-addi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paperaccess.com/giga-chad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atsonshealth.com.ph/video-game-addi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twallpaper.org/games/youre-breathtaking-keanu-reeves-cyberpunk-2077-wallpap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eenbiz.com/article/achieve-net-zero-lets-agree-one-definition-succes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www.peakpx.com/488502/silhouette-of-man-wearing-fitted-cap/1280x800-wallpap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9.jpg"/><Relationship Id="rId3" Type="http://schemas.openxmlformats.org/officeDocument/2006/relationships/image" Target="../media/image6.png"/><Relationship Id="rId7" Type="http://schemas.openxmlformats.org/officeDocument/2006/relationships/hyperlink" Target="https://www.greenbiz.com/article/achieve-net-zero-lets-agree-one-definition-success" TargetMode="External"/><Relationship Id="rId12" Type="http://schemas.openxmlformats.org/officeDocument/2006/relationships/hyperlink" Target="https://www.le-dictionnaire.com/definition/dialogue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en/phone-icon-ring-the-bell-call-1459352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hyperlink" Target="https://www.peakpx.com/488502/silhouette-of-man-wearing-fitted-cap/1280x800-wallpaper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7.jpg"/><Relationship Id="rId4" Type="http://schemas.microsoft.com/office/2007/relationships/hdphoto" Target="../media/hdphoto2.wdp"/><Relationship Id="rId9" Type="http://schemas.openxmlformats.org/officeDocument/2006/relationships/hyperlink" Target="https://www.theperformingartsalliance.org/issue/cultural-exchanges-strengthening-ties-between-the-u-s-and-the-world/" TargetMode="External"/><Relationship Id="rId14" Type="http://schemas.openxmlformats.org/officeDocument/2006/relationships/hyperlink" Target="https://www.leanport.de/en/use-the-power-of-social-media-for-magical-success-of-the-conten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www.greenbiz.com/article/achieve-net-zero-lets-agree-one-definition-succ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7.jpg"/><Relationship Id="rId4" Type="http://schemas.openxmlformats.org/officeDocument/2006/relationships/hyperlink" Target="https://www.theperformingartsalliance.org/issue/cultural-exchanges-strengthening-ties-between-the-u-s-and-the-worl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wallpapersafari.com/w/ZIE9Y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4" Type="http://schemas.openxmlformats.org/officeDocument/2006/relationships/hyperlink" Target="https://www.theperformingartsalliance.org/issue/cultural-exchanges-strengthening-ties-between-the-u-s-and-the-worl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allpapersafari.com/w/ZIE9YA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allpapersafari.com/w/ZIE9YA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ketchfab.com/3d-models/vrchat-logo-12dda932a591478798fe5447beeaef80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crast.net/pt/348346/apple-vision-pro-%C3%A9-ma%C3%A7%C3%A3s-t%C3%A3o-esperadas-%C3%B3culos-de-prote%C3%A7%C3%A3o-o-dispositivo-foi-apresentad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sketchfab.com/3d-models/vrchat-logo-12dda932a591478798fe5447beeaef80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jpeg"/><Relationship Id="rId5" Type="http://schemas.openxmlformats.org/officeDocument/2006/relationships/hyperlink" Target="https://stackpointer.io/security/nginx-disable-version-header/404/attachment/security/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pointer.io/security/nginx-disable-version-header/404/attachment/secur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7035800" y="-1554936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13817600" y="-155493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EBF2177A-0C8E-06EA-7C23-753C1725FAB6}"/>
              </a:ext>
            </a:extLst>
          </p:cNvPr>
          <p:cNvSpPr/>
          <p:nvPr/>
        </p:nvSpPr>
        <p:spPr>
          <a:xfrm>
            <a:off x="16078200" y="7166952"/>
            <a:ext cx="7411884" cy="4983936"/>
          </a:xfrm>
          <a:custGeom>
            <a:avLst/>
            <a:gdLst>
              <a:gd name="connsiteX0" fmla="*/ 622992 w 7411884"/>
              <a:gd name="connsiteY0" fmla="*/ 2491969 h 4983936"/>
              <a:gd name="connsiteX1" fmla="*/ 2260600 w 7411884"/>
              <a:gd name="connsiteY1" fmla="*/ 2491969 h 4983936"/>
              <a:gd name="connsiteX2" fmla="*/ 2883592 w 7411884"/>
              <a:gd name="connsiteY2" fmla="*/ 3737952 h 4983936"/>
              <a:gd name="connsiteX3" fmla="*/ 2890684 w 7411884"/>
              <a:gd name="connsiteY3" fmla="*/ 3737952 h 4983936"/>
              <a:gd name="connsiteX4" fmla="*/ 2890684 w 7411884"/>
              <a:gd name="connsiteY4" fmla="*/ 3737953 h 4983936"/>
              <a:gd name="connsiteX5" fmla="*/ 2267692 w 7411884"/>
              <a:gd name="connsiteY5" fmla="*/ 4983936 h 4983936"/>
              <a:gd name="connsiteX6" fmla="*/ 622992 w 7411884"/>
              <a:gd name="connsiteY6" fmla="*/ 4983936 h 4983936"/>
              <a:gd name="connsiteX7" fmla="*/ 0 w 7411884"/>
              <a:gd name="connsiteY7" fmla="*/ 3737953 h 4983936"/>
              <a:gd name="connsiteX8" fmla="*/ 5151284 w 7411884"/>
              <a:gd name="connsiteY8" fmla="*/ 2491968 h 4983936"/>
              <a:gd name="connsiteX9" fmla="*/ 5151284 w 7411884"/>
              <a:gd name="connsiteY9" fmla="*/ 2491969 h 4983936"/>
              <a:gd name="connsiteX10" fmla="*/ 4528292 w 7411884"/>
              <a:gd name="connsiteY10" fmla="*/ 3737952 h 4983936"/>
              <a:gd name="connsiteX11" fmla="*/ 2890684 w 7411884"/>
              <a:gd name="connsiteY11" fmla="*/ 3737952 h 4983936"/>
              <a:gd name="connsiteX12" fmla="*/ 2890684 w 7411884"/>
              <a:gd name="connsiteY12" fmla="*/ 3737950 h 4983936"/>
              <a:gd name="connsiteX13" fmla="*/ 4528292 w 7411884"/>
              <a:gd name="connsiteY13" fmla="*/ 3737950 h 4983936"/>
              <a:gd name="connsiteX14" fmla="*/ 2260600 w 7411884"/>
              <a:gd name="connsiteY14" fmla="*/ 2491968 h 4983936"/>
              <a:gd name="connsiteX15" fmla="*/ 2260602 w 7411884"/>
              <a:gd name="connsiteY15" fmla="*/ 2491969 h 4983936"/>
              <a:gd name="connsiteX16" fmla="*/ 2260600 w 7411884"/>
              <a:gd name="connsiteY16" fmla="*/ 2491969 h 4983936"/>
              <a:gd name="connsiteX17" fmla="*/ 5144192 w 7411884"/>
              <a:gd name="connsiteY17" fmla="*/ 1 h 4983936"/>
              <a:gd name="connsiteX18" fmla="*/ 6788892 w 7411884"/>
              <a:gd name="connsiteY18" fmla="*/ 1 h 4983936"/>
              <a:gd name="connsiteX19" fmla="*/ 7411884 w 7411884"/>
              <a:gd name="connsiteY19" fmla="*/ 1245985 h 4983936"/>
              <a:gd name="connsiteX20" fmla="*/ 6788892 w 7411884"/>
              <a:gd name="connsiteY20" fmla="*/ 2491968 h 4983936"/>
              <a:gd name="connsiteX21" fmla="*/ 5151284 w 7411884"/>
              <a:gd name="connsiteY21" fmla="*/ 2491968 h 4983936"/>
              <a:gd name="connsiteX22" fmla="*/ 5144192 w 7411884"/>
              <a:gd name="connsiteY22" fmla="*/ 2491968 h 4983936"/>
              <a:gd name="connsiteX23" fmla="*/ 4521200 w 7411884"/>
              <a:gd name="connsiteY23" fmla="*/ 1245985 h 4983936"/>
              <a:gd name="connsiteX24" fmla="*/ 622992 w 7411884"/>
              <a:gd name="connsiteY24" fmla="*/ 0 h 4983936"/>
              <a:gd name="connsiteX25" fmla="*/ 2267692 w 7411884"/>
              <a:gd name="connsiteY25" fmla="*/ 0 h 4983936"/>
              <a:gd name="connsiteX26" fmla="*/ 2890684 w 7411884"/>
              <a:gd name="connsiteY26" fmla="*/ 1245983 h 4983936"/>
              <a:gd name="connsiteX27" fmla="*/ 2883592 w 7411884"/>
              <a:gd name="connsiteY27" fmla="*/ 1245983 h 4983936"/>
              <a:gd name="connsiteX28" fmla="*/ 2260600 w 7411884"/>
              <a:gd name="connsiteY28" fmla="*/ 2491967 h 4983936"/>
              <a:gd name="connsiteX29" fmla="*/ 622992 w 7411884"/>
              <a:gd name="connsiteY29" fmla="*/ 2491967 h 4983936"/>
              <a:gd name="connsiteX30" fmla="*/ 0 w 7411884"/>
              <a:gd name="connsiteY30" fmla="*/ 1245984 h 498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11884" h="4983936">
                <a:moveTo>
                  <a:pt x="622992" y="2491969"/>
                </a:moveTo>
                <a:lnTo>
                  <a:pt x="2260600" y="2491969"/>
                </a:lnTo>
                <a:lnTo>
                  <a:pt x="2883592" y="3737952"/>
                </a:lnTo>
                <a:lnTo>
                  <a:pt x="2890684" y="3737952"/>
                </a:lnTo>
                <a:lnTo>
                  <a:pt x="2890684" y="3737953"/>
                </a:lnTo>
                <a:lnTo>
                  <a:pt x="2267692" y="4983936"/>
                </a:lnTo>
                <a:lnTo>
                  <a:pt x="622992" y="4983936"/>
                </a:lnTo>
                <a:lnTo>
                  <a:pt x="0" y="3737953"/>
                </a:lnTo>
                <a:close/>
                <a:moveTo>
                  <a:pt x="5151284" y="2491968"/>
                </a:moveTo>
                <a:lnTo>
                  <a:pt x="5151284" y="2491969"/>
                </a:lnTo>
                <a:lnTo>
                  <a:pt x="4528292" y="3737952"/>
                </a:lnTo>
                <a:lnTo>
                  <a:pt x="2890684" y="3737952"/>
                </a:lnTo>
                <a:lnTo>
                  <a:pt x="2890684" y="3737950"/>
                </a:lnTo>
                <a:lnTo>
                  <a:pt x="4528292" y="3737950"/>
                </a:lnTo>
                <a:close/>
                <a:moveTo>
                  <a:pt x="2260600" y="2491968"/>
                </a:moveTo>
                <a:lnTo>
                  <a:pt x="2260602" y="2491969"/>
                </a:lnTo>
                <a:lnTo>
                  <a:pt x="2260600" y="2491969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6788892" y="2491968"/>
                </a:lnTo>
                <a:lnTo>
                  <a:pt x="5151284" y="2491968"/>
                </a:lnTo>
                <a:lnTo>
                  <a:pt x="5144192" y="2491968"/>
                </a:lnTo>
                <a:lnTo>
                  <a:pt x="4521200" y="1245985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3"/>
                </a:lnTo>
                <a:lnTo>
                  <a:pt x="2883592" y="1245983"/>
                </a:lnTo>
                <a:lnTo>
                  <a:pt x="2260600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7" name="Freeform: Shape 216" descr="People using laptops">
            <a:extLst>
              <a:ext uri="{FF2B5EF4-FFF2-40B4-BE49-F238E27FC236}">
                <a16:creationId xmlns:a16="http://schemas.microsoft.com/office/drawing/2014/main" id="{37181746-A776-27C4-3558-C725993AA40C}"/>
              </a:ext>
            </a:extLst>
          </p:cNvPr>
          <p:cNvSpPr/>
          <p:nvPr/>
        </p:nvSpPr>
        <p:spPr>
          <a:xfrm>
            <a:off x="16078200" y="12150889"/>
            <a:ext cx="7411884" cy="6229920"/>
          </a:xfrm>
          <a:custGeom>
            <a:avLst/>
            <a:gdLst>
              <a:gd name="connsiteX0" fmla="*/ 2890684 w 7411884"/>
              <a:gd name="connsiteY0" fmla="*/ 3737953 h 6229920"/>
              <a:gd name="connsiteX1" fmla="*/ 4521200 w 7411884"/>
              <a:gd name="connsiteY1" fmla="*/ 3737953 h 6229920"/>
              <a:gd name="connsiteX2" fmla="*/ 5144192 w 7411884"/>
              <a:gd name="connsiteY2" fmla="*/ 4983936 h 6229920"/>
              <a:gd name="connsiteX3" fmla="*/ 5151284 w 7411884"/>
              <a:gd name="connsiteY3" fmla="*/ 4983936 h 6229920"/>
              <a:gd name="connsiteX4" fmla="*/ 5151284 w 7411884"/>
              <a:gd name="connsiteY4" fmla="*/ 4983938 h 6229920"/>
              <a:gd name="connsiteX5" fmla="*/ 4528292 w 7411884"/>
              <a:gd name="connsiteY5" fmla="*/ 6229920 h 6229920"/>
              <a:gd name="connsiteX6" fmla="*/ 2883592 w 7411884"/>
              <a:gd name="connsiteY6" fmla="*/ 6229920 h 6229920"/>
              <a:gd name="connsiteX7" fmla="*/ 2260600 w 7411884"/>
              <a:gd name="connsiteY7" fmla="*/ 4983938 h 6229920"/>
              <a:gd name="connsiteX8" fmla="*/ 2260602 w 7411884"/>
              <a:gd name="connsiteY8" fmla="*/ 4983936 h 6229920"/>
              <a:gd name="connsiteX9" fmla="*/ 2267692 w 7411884"/>
              <a:gd name="connsiteY9" fmla="*/ 4983936 h 6229920"/>
              <a:gd name="connsiteX10" fmla="*/ 5144192 w 7411884"/>
              <a:gd name="connsiteY10" fmla="*/ 2491969 h 6229920"/>
              <a:gd name="connsiteX11" fmla="*/ 6788892 w 7411884"/>
              <a:gd name="connsiteY11" fmla="*/ 2491969 h 6229920"/>
              <a:gd name="connsiteX12" fmla="*/ 7411884 w 7411884"/>
              <a:gd name="connsiteY12" fmla="*/ 3737953 h 6229920"/>
              <a:gd name="connsiteX13" fmla="*/ 6788892 w 7411884"/>
              <a:gd name="connsiteY13" fmla="*/ 4983936 h 6229920"/>
              <a:gd name="connsiteX14" fmla="*/ 5151284 w 7411884"/>
              <a:gd name="connsiteY14" fmla="*/ 4983936 h 6229920"/>
              <a:gd name="connsiteX15" fmla="*/ 4528292 w 7411884"/>
              <a:gd name="connsiteY15" fmla="*/ 3737953 h 6229920"/>
              <a:gd name="connsiteX16" fmla="*/ 4521200 w 7411884"/>
              <a:gd name="connsiteY16" fmla="*/ 3737953 h 6229920"/>
              <a:gd name="connsiteX17" fmla="*/ 622992 w 7411884"/>
              <a:gd name="connsiteY17" fmla="*/ 2491969 h 6229920"/>
              <a:gd name="connsiteX18" fmla="*/ 2267692 w 7411884"/>
              <a:gd name="connsiteY18" fmla="*/ 2491969 h 6229920"/>
              <a:gd name="connsiteX19" fmla="*/ 2890684 w 7411884"/>
              <a:gd name="connsiteY19" fmla="*/ 3737953 h 6229920"/>
              <a:gd name="connsiteX20" fmla="*/ 2883592 w 7411884"/>
              <a:gd name="connsiteY20" fmla="*/ 3737953 h 6229920"/>
              <a:gd name="connsiteX21" fmla="*/ 2260602 w 7411884"/>
              <a:gd name="connsiteY21" fmla="*/ 4983936 h 6229920"/>
              <a:gd name="connsiteX22" fmla="*/ 622992 w 7411884"/>
              <a:gd name="connsiteY22" fmla="*/ 4983936 h 6229920"/>
              <a:gd name="connsiteX23" fmla="*/ 0 w 7411884"/>
              <a:gd name="connsiteY23" fmla="*/ 3737953 h 6229920"/>
              <a:gd name="connsiteX24" fmla="*/ 622992 w 7411884"/>
              <a:gd name="connsiteY24" fmla="*/ 0 h 6229920"/>
              <a:gd name="connsiteX25" fmla="*/ 2267692 w 7411884"/>
              <a:gd name="connsiteY25" fmla="*/ 0 h 6229920"/>
              <a:gd name="connsiteX26" fmla="*/ 2890684 w 7411884"/>
              <a:gd name="connsiteY26" fmla="*/ 1245984 h 6229920"/>
              <a:gd name="connsiteX27" fmla="*/ 2267692 w 7411884"/>
              <a:gd name="connsiteY27" fmla="*/ 2491967 h 6229920"/>
              <a:gd name="connsiteX28" fmla="*/ 622992 w 7411884"/>
              <a:gd name="connsiteY28" fmla="*/ 2491967 h 6229920"/>
              <a:gd name="connsiteX29" fmla="*/ 0 w 7411884"/>
              <a:gd name="connsiteY29" fmla="*/ 1245984 h 62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11884" h="6229920">
                <a:moveTo>
                  <a:pt x="2890684" y="3737953"/>
                </a:moveTo>
                <a:lnTo>
                  <a:pt x="4521200" y="3737953"/>
                </a:lnTo>
                <a:lnTo>
                  <a:pt x="5144192" y="4983936"/>
                </a:lnTo>
                <a:lnTo>
                  <a:pt x="5151284" y="4983936"/>
                </a:lnTo>
                <a:lnTo>
                  <a:pt x="5151284" y="4983938"/>
                </a:lnTo>
                <a:lnTo>
                  <a:pt x="4528292" y="6229920"/>
                </a:lnTo>
                <a:lnTo>
                  <a:pt x="2883592" y="6229920"/>
                </a:lnTo>
                <a:lnTo>
                  <a:pt x="2260600" y="4983938"/>
                </a:lnTo>
                <a:lnTo>
                  <a:pt x="2260602" y="4983936"/>
                </a:lnTo>
                <a:lnTo>
                  <a:pt x="2267692" y="4983936"/>
                </a:lnTo>
                <a:close/>
                <a:moveTo>
                  <a:pt x="5144192" y="2491969"/>
                </a:moveTo>
                <a:lnTo>
                  <a:pt x="6788892" y="2491969"/>
                </a:lnTo>
                <a:lnTo>
                  <a:pt x="7411884" y="3737953"/>
                </a:lnTo>
                <a:lnTo>
                  <a:pt x="6788892" y="4983936"/>
                </a:lnTo>
                <a:lnTo>
                  <a:pt x="5151284" y="4983936"/>
                </a:lnTo>
                <a:lnTo>
                  <a:pt x="4528292" y="3737953"/>
                </a:lnTo>
                <a:lnTo>
                  <a:pt x="4521200" y="3737953"/>
                </a:lnTo>
                <a:close/>
                <a:moveTo>
                  <a:pt x="622992" y="2491969"/>
                </a:moveTo>
                <a:lnTo>
                  <a:pt x="2267692" y="2491969"/>
                </a:lnTo>
                <a:lnTo>
                  <a:pt x="2890684" y="3737953"/>
                </a:lnTo>
                <a:lnTo>
                  <a:pt x="2883592" y="3737953"/>
                </a:lnTo>
                <a:lnTo>
                  <a:pt x="2260602" y="4983936"/>
                </a:lnTo>
                <a:lnTo>
                  <a:pt x="622992" y="4983936"/>
                </a:lnTo>
                <a:lnTo>
                  <a:pt x="0" y="3737953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267692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82" t="-7243" r="-12918" b="-7243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80614DC4-5460-496F-5802-71338D1C2FAD}"/>
              </a:ext>
            </a:extLst>
          </p:cNvPr>
          <p:cNvSpPr/>
          <p:nvPr/>
        </p:nvSpPr>
        <p:spPr>
          <a:xfrm>
            <a:off x="22860000" y="7166950"/>
            <a:ext cx="5151284" cy="4983936"/>
          </a:xfrm>
          <a:custGeom>
            <a:avLst/>
            <a:gdLst>
              <a:gd name="connsiteX0" fmla="*/ 2890684 w 5151284"/>
              <a:gd name="connsiteY0" fmla="*/ 2491969 h 4983936"/>
              <a:gd name="connsiteX1" fmla="*/ 4528292 w 5151284"/>
              <a:gd name="connsiteY1" fmla="*/ 2491969 h 4983936"/>
              <a:gd name="connsiteX2" fmla="*/ 5151284 w 5151284"/>
              <a:gd name="connsiteY2" fmla="*/ 3737953 h 4983936"/>
              <a:gd name="connsiteX3" fmla="*/ 4528292 w 5151284"/>
              <a:gd name="connsiteY3" fmla="*/ 4983936 h 4983936"/>
              <a:gd name="connsiteX4" fmla="*/ 2883592 w 5151284"/>
              <a:gd name="connsiteY4" fmla="*/ 4983936 h 4983936"/>
              <a:gd name="connsiteX5" fmla="*/ 2260600 w 5151284"/>
              <a:gd name="connsiteY5" fmla="*/ 3737954 h 4983936"/>
              <a:gd name="connsiteX6" fmla="*/ 2267692 w 5151284"/>
              <a:gd name="connsiteY6" fmla="*/ 3737954 h 4983936"/>
              <a:gd name="connsiteX7" fmla="*/ 2890684 w 5151284"/>
              <a:gd name="connsiteY7" fmla="*/ 2491971 h 4983936"/>
              <a:gd name="connsiteX8" fmla="*/ 622992 w 5151284"/>
              <a:gd name="connsiteY8" fmla="*/ 1245987 h 4983936"/>
              <a:gd name="connsiteX9" fmla="*/ 2260602 w 5151284"/>
              <a:gd name="connsiteY9" fmla="*/ 1245987 h 4983936"/>
              <a:gd name="connsiteX10" fmla="*/ 2883592 w 5151284"/>
              <a:gd name="connsiteY10" fmla="*/ 2491967 h 4983936"/>
              <a:gd name="connsiteX11" fmla="*/ 2890684 w 5151284"/>
              <a:gd name="connsiteY11" fmla="*/ 2491967 h 4983936"/>
              <a:gd name="connsiteX12" fmla="*/ 2890684 w 5151284"/>
              <a:gd name="connsiteY12" fmla="*/ 2491969 h 4983936"/>
              <a:gd name="connsiteX13" fmla="*/ 2883592 w 5151284"/>
              <a:gd name="connsiteY13" fmla="*/ 2491969 h 4983936"/>
              <a:gd name="connsiteX14" fmla="*/ 2260600 w 5151284"/>
              <a:gd name="connsiteY14" fmla="*/ 3737953 h 4983936"/>
              <a:gd name="connsiteX15" fmla="*/ 2260600 w 5151284"/>
              <a:gd name="connsiteY15" fmla="*/ 3737954 h 4983936"/>
              <a:gd name="connsiteX16" fmla="*/ 622992 w 5151284"/>
              <a:gd name="connsiteY16" fmla="*/ 3737954 h 4983936"/>
              <a:gd name="connsiteX17" fmla="*/ 0 w 5151284"/>
              <a:gd name="connsiteY17" fmla="*/ 2491971 h 4983936"/>
              <a:gd name="connsiteX18" fmla="*/ 2883592 w 5151284"/>
              <a:gd name="connsiteY18" fmla="*/ 0 h 4983936"/>
              <a:gd name="connsiteX19" fmla="*/ 4528292 w 5151284"/>
              <a:gd name="connsiteY19" fmla="*/ 0 h 4983936"/>
              <a:gd name="connsiteX20" fmla="*/ 5151284 w 5151284"/>
              <a:gd name="connsiteY20" fmla="*/ 1245984 h 4983936"/>
              <a:gd name="connsiteX21" fmla="*/ 4528292 w 5151284"/>
              <a:gd name="connsiteY21" fmla="*/ 2491967 h 4983936"/>
              <a:gd name="connsiteX22" fmla="*/ 2890684 w 5151284"/>
              <a:gd name="connsiteY22" fmla="*/ 2491967 h 4983936"/>
              <a:gd name="connsiteX23" fmla="*/ 2267692 w 5151284"/>
              <a:gd name="connsiteY23" fmla="*/ 1245987 h 4983936"/>
              <a:gd name="connsiteX24" fmla="*/ 2260602 w 5151284"/>
              <a:gd name="connsiteY24" fmla="*/ 1245987 h 4983936"/>
              <a:gd name="connsiteX25" fmla="*/ 2260600 w 5151284"/>
              <a:gd name="connsiteY25" fmla="*/ 1245984 h 498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51284" h="4983936"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FD5A1AF-EC37-97DB-CDA8-C3EFDD96E3B7}"/>
              </a:ext>
            </a:extLst>
          </p:cNvPr>
          <p:cNvSpPr txBox="1"/>
          <p:nvPr/>
        </p:nvSpPr>
        <p:spPr>
          <a:xfrm>
            <a:off x="187325" y="579000"/>
            <a:ext cx="6826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 err="1">
                <a:latin typeface="Montserrat Black" pitchFamily="2" charset="-18"/>
              </a:rPr>
              <a:t>Threats</a:t>
            </a:r>
            <a:r>
              <a:rPr lang="pl-PL" sz="4800" dirty="0">
                <a:latin typeface="Montserrat Black" pitchFamily="2" charset="-18"/>
              </a:rPr>
              <a:t> and </a:t>
            </a:r>
            <a:r>
              <a:rPr lang="pl-PL" sz="4800" dirty="0" err="1">
                <a:latin typeface="Montserrat Black" pitchFamily="2" charset="-18"/>
              </a:rPr>
              <a:t>challenges</a:t>
            </a:r>
            <a:r>
              <a:rPr lang="pl-PL" sz="4800" dirty="0">
                <a:latin typeface="Montserrat Black" pitchFamily="2" charset="-18"/>
              </a:rPr>
              <a:t> </a:t>
            </a:r>
            <a:br>
              <a:rPr lang="pl-PL" sz="4800" dirty="0">
                <a:latin typeface="Montserrat Black" pitchFamily="2" charset="-18"/>
              </a:rPr>
            </a:br>
            <a:r>
              <a:rPr lang="pl-PL" sz="4800" dirty="0" err="1">
                <a:latin typeface="Montserrat Black" pitchFamily="2" charset="-18"/>
              </a:rPr>
              <a:t>int</a:t>
            </a:r>
            <a:r>
              <a:rPr lang="pl-PL" sz="4800" dirty="0">
                <a:latin typeface="Montserrat Black" pitchFamily="2" charset="-18"/>
              </a:rPr>
              <a:t> the</a:t>
            </a:r>
            <a:br>
              <a:rPr lang="pl-PL" sz="4800" dirty="0">
                <a:latin typeface="Montserrat Black" pitchFamily="2" charset="-18"/>
              </a:rPr>
            </a:br>
            <a:r>
              <a:rPr lang="pl-PL" sz="4800" b="1" u="sng" dirty="0" err="1">
                <a:latin typeface="Montserrat Black" pitchFamily="2" charset="-18"/>
              </a:rPr>
              <a:t>Next</a:t>
            </a:r>
            <a:r>
              <a:rPr lang="pl-PL" sz="4800" b="1" u="sng" dirty="0">
                <a:latin typeface="Montserrat Black" pitchFamily="2" charset="-18"/>
              </a:rPr>
              <a:t> </a:t>
            </a:r>
            <a:r>
              <a:rPr lang="pl-PL" sz="4800" b="1" u="sng" dirty="0" err="1">
                <a:latin typeface="Montserrat Black" pitchFamily="2" charset="-18"/>
              </a:rPr>
              <a:t>Decade</a:t>
            </a:r>
            <a:endParaRPr lang="pl-PL" sz="4800" dirty="0">
              <a:latin typeface="Montserrat Black" pitchFamily="2" charset="-18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3B7961E-0D4A-167E-D2CC-008AC975A63D}"/>
              </a:ext>
            </a:extLst>
          </p:cNvPr>
          <p:cNvSpPr txBox="1"/>
          <p:nvPr/>
        </p:nvSpPr>
        <p:spPr>
          <a:xfrm>
            <a:off x="209550" y="4449985"/>
            <a:ext cx="682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Montserrat Black" pitchFamily="2" charset="-18"/>
              </a:rPr>
              <a:t>For </a:t>
            </a:r>
            <a:r>
              <a:rPr lang="pl-PL" sz="2800" dirty="0" err="1">
                <a:latin typeface="Montserrat Black" pitchFamily="2" charset="-18"/>
              </a:rPr>
              <a:t>Interpersonal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Communication</a:t>
            </a:r>
            <a:endParaRPr lang="pl-PL" sz="2800" b="1" u="sng" dirty="0">
              <a:latin typeface="Montserrat Black" pitchFamily="2" charset="-18"/>
            </a:endParaRPr>
          </a:p>
        </p:txBody>
      </p:sp>
      <p:sp>
        <p:nvSpPr>
          <p:cNvPr id="219" name="Hexagon 218">
            <a:extLst>
              <a:ext uri="{FF2B5EF4-FFF2-40B4-BE49-F238E27FC236}">
                <a16:creationId xmlns:a16="http://schemas.microsoft.com/office/drawing/2014/main" id="{11E79BA5-69F2-F555-089F-58F45F0FE921}"/>
              </a:ext>
            </a:extLst>
          </p:cNvPr>
          <p:cNvSpPr/>
          <p:nvPr/>
        </p:nvSpPr>
        <p:spPr>
          <a:xfrm>
            <a:off x="16078200" y="7180788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0" name="Hexagon 219">
            <a:extLst>
              <a:ext uri="{FF2B5EF4-FFF2-40B4-BE49-F238E27FC236}">
                <a16:creationId xmlns:a16="http://schemas.microsoft.com/office/drawing/2014/main" id="{023188F3-00FF-4BF6-AB97-0A21BC308B18}"/>
              </a:ext>
            </a:extLst>
          </p:cNvPr>
          <p:cNvSpPr/>
          <p:nvPr/>
        </p:nvSpPr>
        <p:spPr>
          <a:xfrm>
            <a:off x="16078200" y="9652000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6" name="Hexagon 225">
            <a:extLst>
              <a:ext uri="{FF2B5EF4-FFF2-40B4-BE49-F238E27FC236}">
                <a16:creationId xmlns:a16="http://schemas.microsoft.com/office/drawing/2014/main" id="{738B6A67-6D88-F237-DD4A-63BD9DA40229}"/>
              </a:ext>
            </a:extLst>
          </p:cNvPr>
          <p:cNvSpPr/>
          <p:nvPr/>
        </p:nvSpPr>
        <p:spPr>
          <a:xfrm>
            <a:off x="20599400" y="7160031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573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804605A-D1B7-CD9C-2751-886211115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87856" y="3199509"/>
            <a:ext cx="7216288" cy="3608144"/>
          </a:xfrm>
          <a:prstGeom prst="rect">
            <a:avLst/>
          </a:prstGeom>
          <a:noFill/>
          <a:effectLst>
            <a:softEdge rad="228600"/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667000" y="123614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Challenges for Interpersonal Communication in the Next Decade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167705" y="173569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Overload and Attention Span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076575" y="1554404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E0318-1D2A-D101-A9AA-DECCB5FEEF04}"/>
              </a:ext>
            </a:extLst>
          </p:cNvPr>
          <p:cNvSpPr txBox="1"/>
          <p:nvPr/>
        </p:nvSpPr>
        <p:spPr>
          <a:xfrm>
            <a:off x="3167705" y="210164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Authenticity and Miscommunication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F99CA-6523-4A89-896D-D10455ECDDCE}"/>
              </a:ext>
            </a:extLst>
          </p:cNvPr>
          <p:cNvSpPr txBox="1"/>
          <p:nvPr/>
        </p:nvSpPr>
        <p:spPr>
          <a:xfrm>
            <a:off x="3167705" y="2467601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Montserrat Black" pitchFamily="2" charset="-18"/>
              </a:rPr>
              <a:t>Emotional Intelligence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71F90-361A-5966-B7AA-6DD2E75415A5}"/>
              </a:ext>
            </a:extLst>
          </p:cNvPr>
          <p:cNvSpPr txBox="1"/>
          <p:nvPr/>
        </p:nvSpPr>
        <p:spPr>
          <a:xfrm>
            <a:off x="3167705" y="2833555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Montserrat Black" pitchFamily="2" charset="-18"/>
              </a:rPr>
              <a:t>Inclusion</a:t>
            </a:r>
            <a:r>
              <a:rPr lang="pl-PL" dirty="0">
                <a:latin typeface="Montserrat Black" pitchFamily="2" charset="-18"/>
              </a:rPr>
              <a:t> and </a:t>
            </a:r>
            <a:r>
              <a:rPr lang="pl-PL" dirty="0" err="1">
                <a:latin typeface="Montserrat Black" pitchFamily="2" charset="-18"/>
              </a:rPr>
              <a:t>Diversity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D91CEA-1E98-A344-E471-1DE578828C9C}"/>
              </a:ext>
            </a:extLst>
          </p:cNvPr>
          <p:cNvSpPr/>
          <p:nvPr/>
        </p:nvSpPr>
        <p:spPr>
          <a:xfrm>
            <a:off x="674687" y="220049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29B8FB-B5C7-0B5B-FCF4-42FBA00D045A}"/>
              </a:ext>
            </a:extLst>
          </p:cNvPr>
          <p:cNvSpPr/>
          <p:nvPr/>
        </p:nvSpPr>
        <p:spPr>
          <a:xfrm>
            <a:off x="674687" y="268237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AD6989-47B8-F03D-24C0-A6CCEAC643D5}"/>
              </a:ext>
            </a:extLst>
          </p:cNvPr>
          <p:cNvSpPr/>
          <p:nvPr/>
        </p:nvSpPr>
        <p:spPr>
          <a:xfrm>
            <a:off x="674687" y="514470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462FA37-E00C-2CB4-9493-E9C8D9FF92C7}"/>
              </a:ext>
            </a:extLst>
          </p:cNvPr>
          <p:cNvSpPr/>
          <p:nvPr/>
        </p:nvSpPr>
        <p:spPr>
          <a:xfrm>
            <a:off x="10027539" y="-167857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B035C64-0B2B-B720-9619-BB64FFA6A4EE}"/>
              </a:ext>
            </a:extLst>
          </p:cNvPr>
          <p:cNvSpPr/>
          <p:nvPr/>
        </p:nvSpPr>
        <p:spPr>
          <a:xfrm>
            <a:off x="10960099" y="22738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9318B70-A096-63AE-A1B1-1F5E59A4763B}"/>
              </a:ext>
            </a:extLst>
          </p:cNvPr>
          <p:cNvSpPr/>
          <p:nvPr/>
        </p:nvSpPr>
        <p:spPr>
          <a:xfrm>
            <a:off x="10960099" y="268971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7DFA15-D529-1DC7-9E35-076578A812D2}"/>
              </a:ext>
            </a:extLst>
          </p:cNvPr>
          <p:cNvSpPr/>
          <p:nvPr/>
        </p:nvSpPr>
        <p:spPr>
          <a:xfrm>
            <a:off x="10960099" y="5152037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8116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0027539" y="-152739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576285" y="496235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Strategies to Address These Challenges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167705" y="173569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Wellness Practices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076575" y="1554404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-Shape 9">
            <a:extLst>
              <a:ext uri="{FF2B5EF4-FFF2-40B4-BE49-F238E27FC236}">
                <a16:creationId xmlns:a16="http://schemas.microsoft.com/office/drawing/2014/main" id="{2F95A706-A2C9-4F03-BC91-1D2ABD5A5289}"/>
              </a:ext>
            </a:extLst>
          </p:cNvPr>
          <p:cNvSpPr/>
          <p:nvPr/>
        </p:nvSpPr>
        <p:spPr>
          <a:xfrm rot="18734921">
            <a:off x="423138" y="49172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55C4081-90C1-5B51-A788-9DD52C5D1ECC}"/>
              </a:ext>
            </a:extLst>
          </p:cNvPr>
          <p:cNvSpPr/>
          <p:nvPr/>
        </p:nvSpPr>
        <p:spPr>
          <a:xfrm rot="18734921">
            <a:off x="423138" y="302038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5FC4D48F-166A-005E-322E-DB5D65E75404}"/>
              </a:ext>
            </a:extLst>
          </p:cNvPr>
          <p:cNvSpPr/>
          <p:nvPr/>
        </p:nvSpPr>
        <p:spPr>
          <a:xfrm rot="18734921">
            <a:off x="423138" y="554903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57A48CA-FDB5-FDDD-E02B-A79D9F8219F8}"/>
              </a:ext>
            </a:extLst>
          </p:cNvPr>
          <p:cNvSpPr/>
          <p:nvPr/>
        </p:nvSpPr>
        <p:spPr>
          <a:xfrm rot="18734921">
            <a:off x="10634114" y="57001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5456A76D-498C-85E4-4A47-5836DDC3F62F}"/>
              </a:ext>
            </a:extLst>
          </p:cNvPr>
          <p:cNvSpPr/>
          <p:nvPr/>
        </p:nvSpPr>
        <p:spPr>
          <a:xfrm rot="18734921">
            <a:off x="10634114" y="309867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5791B3A3-D12C-94ED-6F04-61DE5CD0C68A}"/>
              </a:ext>
            </a:extLst>
          </p:cNvPr>
          <p:cNvSpPr/>
          <p:nvPr/>
        </p:nvSpPr>
        <p:spPr>
          <a:xfrm rot="18734921">
            <a:off x="10634114" y="562732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BED14-CF2F-B584-A6BF-656729BA5470}"/>
              </a:ext>
            </a:extLst>
          </p:cNvPr>
          <p:cNvSpPr txBox="1"/>
          <p:nvPr/>
        </p:nvSpPr>
        <p:spPr>
          <a:xfrm>
            <a:off x="3167705" y="210164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Continuous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14770-DF32-2DBB-3841-8F486F37C551}"/>
              </a:ext>
            </a:extLst>
          </p:cNvPr>
          <p:cNvSpPr txBox="1"/>
          <p:nvPr/>
        </p:nvSpPr>
        <p:spPr>
          <a:xfrm>
            <a:off x="3167705" y="2470979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Adaptable Communication Tools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6CFB0A-1327-0874-C647-63DED54B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96436" y="3029861"/>
            <a:ext cx="7656278" cy="382813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57375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14922730" y="-1346103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-6787633" y="-405468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405290" y="783937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Strategies to Address These Challenges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258420" y="-171205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Wellness Practices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167290" y="-1893346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-Shape 9">
            <a:extLst>
              <a:ext uri="{FF2B5EF4-FFF2-40B4-BE49-F238E27FC236}">
                <a16:creationId xmlns:a16="http://schemas.microsoft.com/office/drawing/2014/main" id="{2F95A706-A2C9-4F03-BC91-1D2ABD5A5289}"/>
              </a:ext>
            </a:extLst>
          </p:cNvPr>
          <p:cNvSpPr/>
          <p:nvPr/>
        </p:nvSpPr>
        <p:spPr>
          <a:xfrm rot="18734921">
            <a:off x="-3558927" y="53839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55C4081-90C1-5B51-A788-9DD52C5D1ECC}"/>
              </a:ext>
            </a:extLst>
          </p:cNvPr>
          <p:cNvSpPr/>
          <p:nvPr/>
        </p:nvSpPr>
        <p:spPr>
          <a:xfrm rot="18734921">
            <a:off x="-3558927" y="306705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5FC4D48F-166A-005E-322E-DB5D65E75404}"/>
              </a:ext>
            </a:extLst>
          </p:cNvPr>
          <p:cNvSpPr/>
          <p:nvPr/>
        </p:nvSpPr>
        <p:spPr>
          <a:xfrm rot="18734921">
            <a:off x="-3558927" y="559570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57A48CA-FDB5-FDDD-E02B-A79D9F8219F8}"/>
              </a:ext>
            </a:extLst>
          </p:cNvPr>
          <p:cNvSpPr/>
          <p:nvPr/>
        </p:nvSpPr>
        <p:spPr>
          <a:xfrm rot="18734921">
            <a:off x="15589573" y="368113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5456A76D-498C-85E4-4A47-5836DDC3F62F}"/>
              </a:ext>
            </a:extLst>
          </p:cNvPr>
          <p:cNvSpPr/>
          <p:nvPr/>
        </p:nvSpPr>
        <p:spPr>
          <a:xfrm rot="18734921">
            <a:off x="15589573" y="2896765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5791B3A3-D12C-94ED-6F04-61DE5CD0C68A}"/>
              </a:ext>
            </a:extLst>
          </p:cNvPr>
          <p:cNvSpPr/>
          <p:nvPr/>
        </p:nvSpPr>
        <p:spPr>
          <a:xfrm rot="18734921">
            <a:off x="15589573" y="5425417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BED14-CF2F-B584-A6BF-656729BA5470}"/>
              </a:ext>
            </a:extLst>
          </p:cNvPr>
          <p:cNvSpPr txBox="1"/>
          <p:nvPr/>
        </p:nvSpPr>
        <p:spPr>
          <a:xfrm>
            <a:off x="3258420" y="-134610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Continuous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14770-DF32-2DBB-3841-8F486F37C551}"/>
              </a:ext>
            </a:extLst>
          </p:cNvPr>
          <p:cNvSpPr txBox="1"/>
          <p:nvPr/>
        </p:nvSpPr>
        <p:spPr>
          <a:xfrm>
            <a:off x="3258420" y="-976771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Adaptable Communication Tools</a:t>
            </a:r>
          </a:p>
        </p:txBody>
      </p:sp>
    </p:spTree>
    <p:extLst>
      <p:ext uri="{BB962C8B-B14F-4D97-AF65-F5344CB8AC3E}">
        <p14:creationId xmlns:p14="http://schemas.microsoft.com/office/powerpoint/2010/main" val="1411516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2730-8344-1EA6-A76F-AAF42ED108C5}"/>
              </a:ext>
            </a:extLst>
          </p:cNvPr>
          <p:cNvSpPr txBox="1"/>
          <p:nvPr/>
        </p:nvSpPr>
        <p:spPr>
          <a:xfrm>
            <a:off x="4765347" y="2940090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>
                <a:latin typeface="Montserrat Black" pitchFamily="2" charset="-18"/>
              </a:rPr>
              <a:t>Conclusion</a:t>
            </a:r>
            <a:endParaRPr lang="pl-PL" sz="3200" dirty="0">
              <a:latin typeface="Montserrat Black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5B53A-921E-F32B-BBD4-67FEE75E7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520"/>
          <a:stretch/>
        </p:blipFill>
        <p:spPr>
          <a:xfrm>
            <a:off x="-4746498" y="3230105"/>
            <a:ext cx="4457169" cy="26326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E7B0D72-0DE6-2D65-9B2D-8D8C16355190}"/>
              </a:ext>
            </a:extLst>
          </p:cNvPr>
          <p:cNvGrpSpPr/>
          <p:nvPr/>
        </p:nvGrpSpPr>
        <p:grpSpPr>
          <a:xfrm>
            <a:off x="-3431699" y="1450593"/>
            <a:ext cx="1827570" cy="1575491"/>
            <a:chOff x="1358082" y="-70909"/>
            <a:chExt cx="2890684" cy="249196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B9D030E-B946-EA5A-44E2-DB1BB103C4DC}"/>
                </a:ext>
              </a:extLst>
            </p:cNvPr>
            <p:cNvSpPr/>
            <p:nvPr/>
          </p:nvSpPr>
          <p:spPr>
            <a:xfrm>
              <a:off x="1358082" y="-70909"/>
              <a:ext cx="2890684" cy="2491969"/>
            </a:xfrm>
            <a:prstGeom prst="hexagon">
              <a:avLst/>
            </a:prstGeom>
            <a:solidFill>
              <a:srgbClr val="58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88067D-677D-53EB-58CB-E975E14FCC71}"/>
                </a:ext>
              </a:extLst>
            </p:cNvPr>
            <p:cNvSpPr/>
            <p:nvPr/>
          </p:nvSpPr>
          <p:spPr>
            <a:xfrm>
              <a:off x="2524817" y="435788"/>
              <a:ext cx="557214" cy="1478577"/>
            </a:xfrm>
            <a:custGeom>
              <a:avLst/>
              <a:gdLst>
                <a:gd name="connsiteX0" fmla="*/ 742952 w 1485901"/>
                <a:gd name="connsiteY0" fmla="*/ 3190389 h 3942865"/>
                <a:gd name="connsiteX1" fmla="*/ 1119190 w 1485901"/>
                <a:gd name="connsiteY1" fmla="*/ 3566627 h 3942865"/>
                <a:gd name="connsiteX2" fmla="*/ 742952 w 1485901"/>
                <a:gd name="connsiteY2" fmla="*/ 3942865 h 3942865"/>
                <a:gd name="connsiteX3" fmla="*/ 366714 w 1485901"/>
                <a:gd name="connsiteY3" fmla="*/ 3566627 h 3942865"/>
                <a:gd name="connsiteX4" fmla="*/ 742952 w 1485901"/>
                <a:gd name="connsiteY4" fmla="*/ 3190389 h 3942865"/>
                <a:gd name="connsiteX5" fmla="*/ 0 w 1485901"/>
                <a:gd name="connsiteY5" fmla="*/ 0 h 3942865"/>
                <a:gd name="connsiteX6" fmla="*/ 1485901 w 1485901"/>
                <a:gd name="connsiteY6" fmla="*/ 0 h 3942865"/>
                <a:gd name="connsiteX7" fmla="*/ 742951 w 1485901"/>
                <a:gd name="connsiteY7" fmla="*/ 3018939 h 394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5901" h="3942865">
                  <a:moveTo>
                    <a:pt x="742952" y="3190389"/>
                  </a:moveTo>
                  <a:cubicBezTo>
                    <a:pt x="950743" y="3190389"/>
                    <a:pt x="1119190" y="3358836"/>
                    <a:pt x="1119190" y="3566627"/>
                  </a:cubicBezTo>
                  <a:cubicBezTo>
                    <a:pt x="1119190" y="3774418"/>
                    <a:pt x="950743" y="3942865"/>
                    <a:pt x="742952" y="3942865"/>
                  </a:cubicBezTo>
                  <a:cubicBezTo>
                    <a:pt x="535161" y="3942865"/>
                    <a:pt x="366714" y="3774418"/>
                    <a:pt x="366714" y="3566627"/>
                  </a:cubicBezTo>
                  <a:cubicBezTo>
                    <a:pt x="366714" y="3358836"/>
                    <a:pt x="535161" y="3190389"/>
                    <a:pt x="742952" y="3190389"/>
                  </a:cubicBezTo>
                  <a:close/>
                  <a:moveTo>
                    <a:pt x="0" y="0"/>
                  </a:moveTo>
                  <a:lnTo>
                    <a:pt x="1485901" y="0"/>
                  </a:lnTo>
                  <a:lnTo>
                    <a:pt x="742951" y="301893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C81A67-2EAF-B2BF-C85F-805166A44B8B}"/>
              </a:ext>
            </a:extLst>
          </p:cNvPr>
          <p:cNvGrpSpPr/>
          <p:nvPr/>
        </p:nvGrpSpPr>
        <p:grpSpPr>
          <a:xfrm>
            <a:off x="8874691" y="7064902"/>
            <a:ext cx="1827570" cy="1575491"/>
            <a:chOff x="8593394" y="1334480"/>
            <a:chExt cx="1827570" cy="1575491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B6A70970-219C-78A5-7D07-123A5D3E82FE}"/>
                </a:ext>
              </a:extLst>
            </p:cNvPr>
            <p:cNvSpPr/>
            <p:nvPr/>
          </p:nvSpPr>
          <p:spPr>
            <a:xfrm>
              <a:off x="8593394" y="1334480"/>
              <a:ext cx="1827570" cy="1575491"/>
            </a:xfrm>
            <a:prstGeom prst="hexagon">
              <a:avLst/>
            </a:prstGeom>
            <a:solidFill>
              <a:schemeClr val="accent6">
                <a:lumMod val="75000"/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02A9E784-F54C-6892-CE3E-9E5AD7DB99D2}"/>
                </a:ext>
              </a:extLst>
            </p:cNvPr>
            <p:cNvSpPr/>
            <p:nvPr/>
          </p:nvSpPr>
          <p:spPr>
            <a:xfrm rot="18734921">
              <a:off x="9080103" y="1801819"/>
              <a:ext cx="854150" cy="470202"/>
            </a:xfrm>
            <a:prstGeom prst="corner">
              <a:avLst>
                <a:gd name="adj1" fmla="val 39164"/>
                <a:gd name="adj2" fmla="val 412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1BD9E64-560B-6B67-5379-E50134790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26653" y="8819999"/>
            <a:ext cx="4723647" cy="2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57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2730-8344-1EA6-A76F-AAF42ED108C5}"/>
              </a:ext>
            </a:extLst>
          </p:cNvPr>
          <p:cNvSpPr txBox="1"/>
          <p:nvPr/>
        </p:nvSpPr>
        <p:spPr>
          <a:xfrm>
            <a:off x="4765347" y="882690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>
                <a:latin typeface="Montserrat Black" pitchFamily="2" charset="-18"/>
              </a:rPr>
              <a:t>Conclusion</a:t>
            </a:r>
            <a:endParaRPr lang="pl-PL" sz="3200" dirty="0">
              <a:latin typeface="Montserrat Black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0DF44-1665-2786-2A9E-E43AB8C30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520"/>
          <a:stretch/>
        </p:blipFill>
        <p:spPr>
          <a:xfrm>
            <a:off x="841502" y="3113991"/>
            <a:ext cx="4457169" cy="26326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D4F019-3532-6A39-6EBD-FC2AAA8B994E}"/>
              </a:ext>
            </a:extLst>
          </p:cNvPr>
          <p:cNvGrpSpPr/>
          <p:nvPr/>
        </p:nvGrpSpPr>
        <p:grpSpPr>
          <a:xfrm>
            <a:off x="2156301" y="1334479"/>
            <a:ext cx="1827570" cy="1575491"/>
            <a:chOff x="1358082" y="-70909"/>
            <a:chExt cx="2890684" cy="2491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298D0A-C14D-39EC-BBE1-FF8647859FAD}"/>
                </a:ext>
              </a:extLst>
            </p:cNvPr>
            <p:cNvSpPr/>
            <p:nvPr/>
          </p:nvSpPr>
          <p:spPr>
            <a:xfrm>
              <a:off x="1358082" y="-70909"/>
              <a:ext cx="2890684" cy="2491969"/>
            </a:xfrm>
            <a:prstGeom prst="hexagon">
              <a:avLst/>
            </a:prstGeom>
            <a:solidFill>
              <a:srgbClr val="58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6E197C0-429B-6262-61A8-71D593ECEAE5}"/>
                </a:ext>
              </a:extLst>
            </p:cNvPr>
            <p:cNvSpPr/>
            <p:nvPr/>
          </p:nvSpPr>
          <p:spPr>
            <a:xfrm>
              <a:off x="2524817" y="435788"/>
              <a:ext cx="557214" cy="1478577"/>
            </a:xfrm>
            <a:custGeom>
              <a:avLst/>
              <a:gdLst>
                <a:gd name="connsiteX0" fmla="*/ 742952 w 1485901"/>
                <a:gd name="connsiteY0" fmla="*/ 3190389 h 3942865"/>
                <a:gd name="connsiteX1" fmla="*/ 1119190 w 1485901"/>
                <a:gd name="connsiteY1" fmla="*/ 3566627 h 3942865"/>
                <a:gd name="connsiteX2" fmla="*/ 742952 w 1485901"/>
                <a:gd name="connsiteY2" fmla="*/ 3942865 h 3942865"/>
                <a:gd name="connsiteX3" fmla="*/ 366714 w 1485901"/>
                <a:gd name="connsiteY3" fmla="*/ 3566627 h 3942865"/>
                <a:gd name="connsiteX4" fmla="*/ 742952 w 1485901"/>
                <a:gd name="connsiteY4" fmla="*/ 3190389 h 3942865"/>
                <a:gd name="connsiteX5" fmla="*/ 0 w 1485901"/>
                <a:gd name="connsiteY5" fmla="*/ 0 h 3942865"/>
                <a:gd name="connsiteX6" fmla="*/ 1485901 w 1485901"/>
                <a:gd name="connsiteY6" fmla="*/ 0 h 3942865"/>
                <a:gd name="connsiteX7" fmla="*/ 742951 w 1485901"/>
                <a:gd name="connsiteY7" fmla="*/ 3018939 h 394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5901" h="3942865">
                  <a:moveTo>
                    <a:pt x="742952" y="3190389"/>
                  </a:moveTo>
                  <a:cubicBezTo>
                    <a:pt x="950743" y="3190389"/>
                    <a:pt x="1119190" y="3358836"/>
                    <a:pt x="1119190" y="3566627"/>
                  </a:cubicBezTo>
                  <a:cubicBezTo>
                    <a:pt x="1119190" y="3774418"/>
                    <a:pt x="950743" y="3942865"/>
                    <a:pt x="742952" y="3942865"/>
                  </a:cubicBezTo>
                  <a:cubicBezTo>
                    <a:pt x="535161" y="3942865"/>
                    <a:pt x="366714" y="3774418"/>
                    <a:pt x="366714" y="3566627"/>
                  </a:cubicBezTo>
                  <a:cubicBezTo>
                    <a:pt x="366714" y="3358836"/>
                    <a:pt x="535161" y="3190389"/>
                    <a:pt x="742952" y="3190389"/>
                  </a:cubicBezTo>
                  <a:close/>
                  <a:moveTo>
                    <a:pt x="0" y="0"/>
                  </a:moveTo>
                  <a:lnTo>
                    <a:pt x="1485901" y="0"/>
                  </a:lnTo>
                  <a:lnTo>
                    <a:pt x="742951" y="301893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24B18D-39A5-3E91-51E8-8D290EE21E48}"/>
              </a:ext>
            </a:extLst>
          </p:cNvPr>
          <p:cNvGrpSpPr/>
          <p:nvPr/>
        </p:nvGrpSpPr>
        <p:grpSpPr>
          <a:xfrm>
            <a:off x="8341368" y="1334480"/>
            <a:ext cx="1827570" cy="1575491"/>
            <a:chOff x="8593394" y="1334480"/>
            <a:chExt cx="1827570" cy="15754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8320B6F-4D59-5885-A748-4D1F309C9580}"/>
                </a:ext>
              </a:extLst>
            </p:cNvPr>
            <p:cNvSpPr/>
            <p:nvPr/>
          </p:nvSpPr>
          <p:spPr>
            <a:xfrm>
              <a:off x="8593394" y="1334480"/>
              <a:ext cx="1827570" cy="1575491"/>
            </a:xfrm>
            <a:prstGeom prst="hexagon">
              <a:avLst/>
            </a:prstGeom>
            <a:solidFill>
              <a:schemeClr val="accent6">
                <a:lumMod val="75000"/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D3789DC0-FCEE-C527-8228-019492D9AC96}"/>
                </a:ext>
              </a:extLst>
            </p:cNvPr>
            <p:cNvSpPr/>
            <p:nvPr/>
          </p:nvSpPr>
          <p:spPr>
            <a:xfrm rot="18734921">
              <a:off x="9080103" y="1801819"/>
              <a:ext cx="854150" cy="470202"/>
            </a:xfrm>
            <a:prstGeom prst="corner">
              <a:avLst>
                <a:gd name="adj1" fmla="val 39164"/>
                <a:gd name="adj2" fmla="val 412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37A2604-2CA0-C437-2A51-650CC2BB3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93330" y="3089577"/>
            <a:ext cx="4723647" cy="26570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379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765480C-41B5-9A9D-92FF-7C243583B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6095999" y="0"/>
            <a:ext cx="6095999" cy="342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180684-E21F-9D11-AA55-F21BE2D8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 flipV="1">
            <a:off x="-2" y="0"/>
            <a:ext cx="6095999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753F25-CFAE-78FE-2AAE-025F43EF3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1" y="3429000"/>
            <a:ext cx="6095999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1DFE1-2109-4608-24E8-1ACB5FA1C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0" y="3429000"/>
            <a:ext cx="6095999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492435-9E8C-BCCA-8025-E4B1AD9E605E}"/>
              </a:ext>
            </a:extLst>
          </p:cNvPr>
          <p:cNvSpPr txBox="1"/>
          <p:nvPr/>
        </p:nvSpPr>
        <p:spPr>
          <a:xfrm>
            <a:off x="4810125" y="4370784"/>
            <a:ext cx="2571750" cy="1631216"/>
          </a:xfrm>
          <a:prstGeom prst="rect">
            <a:avLst/>
          </a:prstGeom>
          <a:gradFill>
            <a:gsLst>
              <a:gs pos="0">
                <a:srgbClr val="213536"/>
              </a:gs>
              <a:gs pos="97000">
                <a:schemeClr val="bg1"/>
              </a:gs>
            </a:gsLst>
            <a:lin ang="5400000" scaled="1"/>
          </a:gra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pl-PL" sz="2000" dirty="0" err="1"/>
              <a:t>Made</a:t>
            </a:r>
            <a:r>
              <a:rPr lang="pl-PL" sz="2000" dirty="0"/>
              <a:t>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Jacek Kwieciński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Krystian Baran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Mateusz </a:t>
            </a:r>
            <a:r>
              <a:rPr lang="pl-PL" sz="2000" dirty="0" err="1"/>
              <a:t>Szuda</a:t>
            </a:r>
            <a:r>
              <a:rPr lang="pl-PL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Przemysław Musiał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024BB-9D91-3E08-5BDE-25687C406BFC}"/>
              </a:ext>
            </a:extLst>
          </p:cNvPr>
          <p:cNvSpPr txBox="1"/>
          <p:nvPr/>
        </p:nvSpPr>
        <p:spPr>
          <a:xfrm>
            <a:off x="0" y="1104185"/>
            <a:ext cx="12192000" cy="32624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4000" dirty="0" err="1">
                <a:latin typeface="Montserrat Black" pitchFamily="2" charset="-18"/>
              </a:rPr>
              <a:t>Thank</a:t>
            </a:r>
            <a:r>
              <a:rPr lang="pl-PL" sz="4000" dirty="0">
                <a:latin typeface="Montserrat Black" pitchFamily="2" charset="-18"/>
              </a:rPr>
              <a:t> </a:t>
            </a:r>
            <a:r>
              <a:rPr lang="pl-PL" sz="4000" dirty="0" err="1">
                <a:latin typeface="Montserrat Black" pitchFamily="2" charset="-18"/>
              </a:rPr>
              <a:t>you</a:t>
            </a:r>
            <a:r>
              <a:rPr lang="pl-PL" sz="4000" dirty="0">
                <a:latin typeface="Montserrat Black" pitchFamily="2" charset="-18"/>
              </a:rPr>
              <a:t> for </a:t>
            </a:r>
            <a:r>
              <a:rPr lang="pl-PL" sz="4000" dirty="0" err="1">
                <a:latin typeface="Montserrat Black" pitchFamily="2" charset="-18"/>
              </a:rPr>
              <a:t>your</a:t>
            </a:r>
            <a:r>
              <a:rPr lang="pl-PL" sz="4000" dirty="0">
                <a:latin typeface="Montserrat Black" pitchFamily="2" charset="-18"/>
              </a:rPr>
              <a:t> </a:t>
            </a:r>
            <a:r>
              <a:rPr lang="pl-PL" sz="4000" dirty="0" err="1">
                <a:latin typeface="Montserrat Black" pitchFamily="2" charset="-18"/>
              </a:rPr>
              <a:t>attention</a:t>
            </a:r>
            <a:r>
              <a:rPr lang="pl-PL" sz="4000" dirty="0">
                <a:latin typeface="Montserrat Black" pitchFamily="2" charset="-18"/>
              </a:rPr>
              <a:t> 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4000" dirty="0">
                <a:latin typeface="Montserrat Black" pitchFamily="2" charset="-18"/>
              </a:rPr>
              <a:t>and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4000" dirty="0" err="1">
                <a:latin typeface="Montserrat Black" pitchFamily="2" charset="-18"/>
              </a:rPr>
              <a:t>remember</a:t>
            </a:r>
            <a:r>
              <a:rPr lang="pl-PL" sz="4000" dirty="0">
                <a:latin typeface="Montserrat Black" pitchFamily="2" charset="-18"/>
              </a:rPr>
              <a:t>!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6600" dirty="0">
                <a:latin typeface="Montserrat Black" pitchFamily="2" charset="-18"/>
              </a:rPr>
              <a:t>„</a:t>
            </a:r>
            <a:r>
              <a:rPr lang="pl-PL" sz="6600" dirty="0" err="1">
                <a:latin typeface="Montserrat Black" pitchFamily="2" charset="-18"/>
              </a:rPr>
              <a:t>You’re</a:t>
            </a:r>
            <a:r>
              <a:rPr lang="pl-PL" sz="6600" dirty="0">
                <a:latin typeface="Montserrat Black" pitchFamily="2" charset="-18"/>
              </a:rPr>
              <a:t> </a:t>
            </a:r>
            <a:r>
              <a:rPr lang="pl-PL" sz="6600" dirty="0" err="1">
                <a:latin typeface="Montserrat Black" pitchFamily="2" charset="-18"/>
              </a:rPr>
              <a:t>breath-taking</a:t>
            </a:r>
            <a:r>
              <a:rPr lang="pl-PL" sz="6600" dirty="0">
                <a:latin typeface="Montserrat Black" pitchFamily="2" charset="-18"/>
              </a:rPr>
              <a:t>!”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2000" dirty="0">
                <a:latin typeface="Montserrat Black" pitchFamily="2" charset="-18"/>
              </a:rPr>
              <a:t>~</a:t>
            </a:r>
            <a:r>
              <a:rPr lang="pl-PL" sz="2000" dirty="0" err="1">
                <a:latin typeface="Montserrat Black" pitchFamily="2" charset="-18"/>
              </a:rPr>
              <a:t>Keanu</a:t>
            </a:r>
            <a:r>
              <a:rPr lang="pl-PL" sz="2000" dirty="0">
                <a:latin typeface="Montserrat Black" pitchFamily="2" charset="-18"/>
              </a:rPr>
              <a:t> </a:t>
            </a:r>
            <a:r>
              <a:rPr lang="pl-PL" sz="2000" dirty="0" err="1">
                <a:latin typeface="Montserrat Black" pitchFamily="2" charset="-18"/>
              </a:rPr>
              <a:t>Reeves</a:t>
            </a:r>
            <a:endParaRPr lang="pl-PL" sz="4000" dirty="0">
              <a:latin typeface="Montserrat Black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37633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-6522884" y="-1554936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258916" y="-155493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7719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-6522884" y="-3404840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258916" y="-838877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C67DF7A-4EB8-8DC8-88B2-E209DC9A4730}"/>
              </a:ext>
            </a:extLst>
          </p:cNvPr>
          <p:cNvSpPr/>
          <p:nvPr/>
        </p:nvSpPr>
        <p:spPr>
          <a:xfrm>
            <a:off x="6781800" y="7529079"/>
            <a:ext cx="5151284" cy="9981709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" name="Freeform: Shape 5" descr="Programming data on computer monitor">
            <a:extLst>
              <a:ext uri="{FF2B5EF4-FFF2-40B4-BE49-F238E27FC236}">
                <a16:creationId xmlns:a16="http://schemas.microsoft.com/office/drawing/2014/main" id="{C5C7A90B-3C3D-9BAB-F1BE-65A071F7E3DF}"/>
              </a:ext>
            </a:extLst>
          </p:cNvPr>
          <p:cNvSpPr/>
          <p:nvPr/>
        </p:nvSpPr>
        <p:spPr>
          <a:xfrm>
            <a:off x="0" y="7542917"/>
            <a:ext cx="7411884" cy="9954033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64CA1ED-3164-1810-2582-7C208DA6856F}"/>
              </a:ext>
            </a:extLst>
          </p:cNvPr>
          <p:cNvSpPr/>
          <p:nvPr/>
        </p:nvSpPr>
        <p:spPr>
          <a:xfrm>
            <a:off x="18720059" y="4354014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454CA-A26F-3B3E-09E9-D75D6CDD051B}"/>
              </a:ext>
            </a:extLst>
          </p:cNvPr>
          <p:cNvSpPr txBox="1"/>
          <p:nvPr/>
        </p:nvSpPr>
        <p:spPr>
          <a:xfrm>
            <a:off x="889000" y="2354945"/>
            <a:ext cx="10875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Montserrat Black" pitchFamily="2" charset="-18"/>
              </a:rPr>
              <a:t>Exchange and </a:t>
            </a:r>
            <a:r>
              <a:rPr lang="pl-PL" sz="2800" dirty="0" err="1">
                <a:latin typeface="Montserrat Black" pitchFamily="2" charset="-18"/>
              </a:rPr>
              <a:t>Expression</a:t>
            </a:r>
            <a:r>
              <a:rPr lang="pl-PL" sz="2800" dirty="0">
                <a:latin typeface="Montserrat Black" pitchFamily="2" charset="-18"/>
              </a:rPr>
              <a:t> of</a:t>
            </a:r>
            <a:r>
              <a:rPr lang="en-US" sz="2800" dirty="0">
                <a:latin typeface="Montserrat Black" pitchFamily="2" charset="-18"/>
              </a:rPr>
              <a:t> </a:t>
            </a:r>
            <a:r>
              <a:rPr lang="pl-PL" sz="2800" dirty="0">
                <a:latin typeface="Montserrat Black" pitchFamily="2" charset="-18"/>
              </a:rPr>
              <a:t>I</a:t>
            </a:r>
            <a:r>
              <a:rPr lang="en-US" sz="2800" dirty="0" err="1">
                <a:latin typeface="Montserrat Black" pitchFamily="2" charset="-18"/>
              </a:rPr>
              <a:t>nformation</a:t>
            </a:r>
            <a:r>
              <a:rPr lang="pl-PL" sz="2800" dirty="0">
                <a:latin typeface="Montserrat Black" pitchFamily="2" charset="-18"/>
              </a:rPr>
              <a:t>,</a:t>
            </a:r>
            <a:r>
              <a:rPr lang="en-US" sz="2800" dirty="0">
                <a:latin typeface="Montserrat Black" pitchFamily="2" charset="-18"/>
              </a:rPr>
              <a:t> </a:t>
            </a:r>
            <a:br>
              <a:rPr lang="pl-PL" sz="2800" dirty="0">
                <a:latin typeface="Montserrat Black" pitchFamily="2" charset="-18"/>
              </a:rPr>
            </a:br>
            <a:r>
              <a:rPr lang="pl-PL" sz="2800" dirty="0">
                <a:latin typeface="Montserrat Black" pitchFamily="2" charset="-18"/>
              </a:rPr>
              <a:t>T</a:t>
            </a:r>
            <a:r>
              <a:rPr lang="en-US" sz="2800" dirty="0" err="1">
                <a:latin typeface="Montserrat Black" pitchFamily="2" charset="-18"/>
              </a:rPr>
              <a:t>houghts</a:t>
            </a:r>
            <a:r>
              <a:rPr lang="en-US" sz="2800" dirty="0">
                <a:latin typeface="Montserrat Black" pitchFamily="2" charset="-18"/>
              </a:rPr>
              <a:t> or </a:t>
            </a:r>
            <a:r>
              <a:rPr lang="pl-PL" sz="2800" dirty="0">
                <a:latin typeface="Montserrat Black" pitchFamily="2" charset="-18"/>
              </a:rPr>
              <a:t>E</a:t>
            </a:r>
            <a:r>
              <a:rPr lang="en-US" sz="2800" dirty="0">
                <a:latin typeface="Montserrat Black" pitchFamily="2" charset="-18"/>
              </a:rPr>
              <a:t>motions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9" name="Hexagon 8" descr="Red lips">
            <a:extLst>
              <a:ext uri="{FF2B5EF4-FFF2-40B4-BE49-F238E27FC236}">
                <a16:creationId xmlns:a16="http://schemas.microsoft.com/office/drawing/2014/main" id="{AC666C1C-4F44-A25C-9301-6E91AB91CF2B}"/>
              </a:ext>
            </a:extLst>
          </p:cNvPr>
          <p:cNvSpPr/>
          <p:nvPr/>
        </p:nvSpPr>
        <p:spPr>
          <a:xfrm>
            <a:off x="889000" y="4084901"/>
            <a:ext cx="2890684" cy="2491969"/>
          </a:xfrm>
          <a:prstGeom prst="hexag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D09C73C-8A83-3C5C-4B66-7B33F9B84720}"/>
              </a:ext>
            </a:extLst>
          </p:cNvPr>
          <p:cNvSpPr/>
          <p:nvPr/>
        </p:nvSpPr>
        <p:spPr>
          <a:xfrm>
            <a:off x="8153400" y="4084901"/>
            <a:ext cx="2890684" cy="2491969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0932070-0B28-274A-0E55-E3626F3ED0EA}"/>
              </a:ext>
            </a:extLst>
          </p:cNvPr>
          <p:cNvSpPr/>
          <p:nvPr/>
        </p:nvSpPr>
        <p:spPr>
          <a:xfrm>
            <a:off x="4521200" y="4084901"/>
            <a:ext cx="2890684" cy="2491969"/>
          </a:xfrm>
          <a:prstGeom prst="hexagon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/>
            <a:stretch>
              <a:fillRect l="969" t="-12380" r="969" b="-1238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4387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EEB05B-8AD0-54D5-BE97-D36E42D384AF}"/>
              </a:ext>
            </a:extLst>
          </p:cNvPr>
          <p:cNvSpPr/>
          <p:nvPr/>
        </p:nvSpPr>
        <p:spPr>
          <a:xfrm>
            <a:off x="6900757" y="-2293347"/>
            <a:ext cx="5151284" cy="9981709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5" name="Freeform: Shape 44" descr="Programming data on computer monitor">
            <a:extLst>
              <a:ext uri="{FF2B5EF4-FFF2-40B4-BE49-F238E27FC236}">
                <a16:creationId xmlns:a16="http://schemas.microsoft.com/office/drawing/2014/main" id="{F71CFF0A-8F95-6815-A166-A9F74A5736F3}"/>
              </a:ext>
            </a:extLst>
          </p:cNvPr>
          <p:cNvSpPr/>
          <p:nvPr/>
        </p:nvSpPr>
        <p:spPr>
          <a:xfrm>
            <a:off x="118957" y="-2279509"/>
            <a:ext cx="7411884" cy="9954033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B0797C-208F-63B8-05A4-D9B367C1ABD6}"/>
              </a:ext>
            </a:extLst>
          </p:cNvPr>
          <p:cNvSpPr txBox="1"/>
          <p:nvPr/>
        </p:nvSpPr>
        <p:spPr>
          <a:xfrm>
            <a:off x="3012885" y="1654240"/>
            <a:ext cx="6166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latin typeface="Montserrat Black" pitchFamily="2" charset="-18"/>
              </a:rPr>
              <a:t>Current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Trends</a:t>
            </a:r>
            <a:r>
              <a:rPr lang="pl-PL" sz="2800" dirty="0">
                <a:latin typeface="Montserrat Black" pitchFamily="2" charset="-18"/>
              </a:rPr>
              <a:t> in </a:t>
            </a:r>
            <a:r>
              <a:rPr lang="pl-PL" sz="2800" dirty="0" err="1">
                <a:latin typeface="Montserrat Black" pitchFamily="2" charset="-18"/>
              </a:rPr>
              <a:t>Interpersonal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FF82C9-78C6-14D7-868C-9E297A58C30F}"/>
              </a:ext>
            </a:extLst>
          </p:cNvPr>
          <p:cNvSpPr txBox="1"/>
          <p:nvPr/>
        </p:nvSpPr>
        <p:spPr>
          <a:xfrm>
            <a:off x="3275500" y="3028890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Digital </a:t>
            </a:r>
            <a:r>
              <a:rPr lang="pl-PL" sz="2000" dirty="0" err="1">
                <a:latin typeface="Montserrat Black" pitchFamily="2" charset="-18"/>
              </a:rPr>
              <a:t>Communication</a:t>
            </a:r>
            <a:r>
              <a:rPr lang="pl-PL" sz="2000" dirty="0">
                <a:latin typeface="Montserrat Black" pitchFamily="2" charset="-18"/>
              </a:rPr>
              <a:t> </a:t>
            </a:r>
            <a:r>
              <a:rPr lang="pl-PL" sz="2000" dirty="0" err="1">
                <a:latin typeface="Montserrat Black" pitchFamily="2" charset="-18"/>
              </a:rPr>
              <a:t>Dominance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A5634-24B3-19FB-0FCF-737214069638}"/>
              </a:ext>
            </a:extLst>
          </p:cNvPr>
          <p:cNvSpPr txBox="1"/>
          <p:nvPr/>
        </p:nvSpPr>
        <p:spPr>
          <a:xfrm>
            <a:off x="3275500" y="3415970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Montserrat Black" pitchFamily="2" charset="-18"/>
              </a:rPr>
              <a:t>Globalization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ACD093-3F8B-313C-2437-BF6AC47A6912}"/>
              </a:ext>
            </a:extLst>
          </p:cNvPr>
          <p:cNvSpPr txBox="1"/>
          <p:nvPr/>
        </p:nvSpPr>
        <p:spPr>
          <a:xfrm>
            <a:off x="3275500" y="3818686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Visual </a:t>
            </a:r>
            <a:r>
              <a:rPr lang="pl-PL" sz="2000" dirty="0" err="1">
                <a:latin typeface="Montserrat Black" pitchFamily="2" charset="-18"/>
              </a:rPr>
              <a:t>Communication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E2AE99-7B98-0847-8CF1-7EB9B8AFF16B}"/>
              </a:ext>
            </a:extLst>
          </p:cNvPr>
          <p:cNvSpPr txBox="1"/>
          <p:nvPr/>
        </p:nvSpPr>
        <p:spPr>
          <a:xfrm>
            <a:off x="3275500" y="4234401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Remote Work and Virtual Teams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16CC2FD-C552-5010-8191-2F20D8047537}"/>
              </a:ext>
            </a:extLst>
          </p:cNvPr>
          <p:cNvSpPr/>
          <p:nvPr/>
        </p:nvSpPr>
        <p:spPr>
          <a:xfrm>
            <a:off x="-5531756" y="-1351758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solidFill>
            <a:schemeClr val="bg2">
              <a:lumMod val="50000"/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FE22874F-5360-26A0-3B8C-E738448B5C24}"/>
              </a:ext>
            </a:extLst>
          </p:cNvPr>
          <p:cNvSpPr/>
          <p:nvPr/>
        </p:nvSpPr>
        <p:spPr>
          <a:xfrm>
            <a:off x="0" y="-14235012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557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EEB05B-8AD0-54D5-BE97-D36E42D384AF}"/>
              </a:ext>
            </a:extLst>
          </p:cNvPr>
          <p:cNvSpPr/>
          <p:nvPr/>
        </p:nvSpPr>
        <p:spPr>
          <a:xfrm>
            <a:off x="8352926" y="-12702769"/>
            <a:ext cx="11832694" cy="22928362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5" name="Freeform: Shape 44" descr="Programming data on computer monitor">
            <a:extLst>
              <a:ext uri="{FF2B5EF4-FFF2-40B4-BE49-F238E27FC236}">
                <a16:creationId xmlns:a16="http://schemas.microsoft.com/office/drawing/2014/main" id="{F71CFF0A-8F95-6815-A166-A9F74A5736F3}"/>
              </a:ext>
            </a:extLst>
          </p:cNvPr>
          <p:cNvSpPr/>
          <p:nvPr/>
        </p:nvSpPr>
        <p:spPr>
          <a:xfrm>
            <a:off x="-9240684" y="-9899509"/>
            <a:ext cx="16141441" cy="21677678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735905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9787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">
        <p159:morph option="byObject"/>
      </p:transition>
    </mc:Choice>
    <mc:Fallback>
      <p:transition spd="slow" advClick="0" advTm="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1939" r="-91939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ACC41-DF2F-D540-977F-041214AC2020}"/>
              </a:ext>
            </a:extLst>
          </p:cNvPr>
          <p:cNvSpPr/>
          <p:nvPr/>
        </p:nvSpPr>
        <p:spPr>
          <a:xfrm flipH="1">
            <a:off x="8932095" y="175717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4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5967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29841" t="13647" r="-58229" b="13647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4254500" y="245213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Augmented Reality and Virtual Reality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9682EAB-9B28-BC86-87AE-A56E46E077DF}"/>
              </a:ext>
            </a:extLst>
          </p:cNvPr>
          <p:cNvSpPr/>
          <p:nvPr/>
        </p:nvSpPr>
        <p:spPr>
          <a:xfrm>
            <a:off x="4786467" y="3937366"/>
            <a:ext cx="5786283" cy="2920634"/>
          </a:xfrm>
          <a:custGeom>
            <a:avLst/>
            <a:gdLst>
              <a:gd name="connsiteX0" fmla="*/ 2890685 w 7405533"/>
              <a:gd name="connsiteY0" fmla="*/ 1245985 h 3737952"/>
              <a:gd name="connsiteX1" fmla="*/ 4514849 w 7405533"/>
              <a:gd name="connsiteY1" fmla="*/ 1245985 h 3737952"/>
              <a:gd name="connsiteX2" fmla="*/ 5137841 w 7405533"/>
              <a:gd name="connsiteY2" fmla="*/ 2491968 h 3737952"/>
              <a:gd name="connsiteX3" fmla="*/ 5148109 w 7405533"/>
              <a:gd name="connsiteY3" fmla="*/ 2491968 h 3737952"/>
              <a:gd name="connsiteX4" fmla="*/ 5148109 w 7405533"/>
              <a:gd name="connsiteY4" fmla="*/ 2491969 h 3737952"/>
              <a:gd name="connsiteX5" fmla="*/ 4525117 w 7405533"/>
              <a:gd name="connsiteY5" fmla="*/ 3737952 h 3737952"/>
              <a:gd name="connsiteX6" fmla="*/ 2880417 w 7405533"/>
              <a:gd name="connsiteY6" fmla="*/ 3737952 h 3737952"/>
              <a:gd name="connsiteX7" fmla="*/ 2257425 w 7405533"/>
              <a:gd name="connsiteY7" fmla="*/ 2491969 h 3737952"/>
              <a:gd name="connsiteX8" fmla="*/ 2257427 w 7405533"/>
              <a:gd name="connsiteY8" fmla="*/ 2491967 h 3737952"/>
              <a:gd name="connsiteX9" fmla="*/ 2267693 w 7405533"/>
              <a:gd name="connsiteY9" fmla="*/ 2491967 h 3737952"/>
              <a:gd name="connsiteX10" fmla="*/ 5137841 w 7405533"/>
              <a:gd name="connsiteY10" fmla="*/ 1 h 3737952"/>
              <a:gd name="connsiteX11" fmla="*/ 6782541 w 7405533"/>
              <a:gd name="connsiteY11" fmla="*/ 1 h 3737952"/>
              <a:gd name="connsiteX12" fmla="*/ 7405533 w 7405533"/>
              <a:gd name="connsiteY12" fmla="*/ 1245985 h 3737952"/>
              <a:gd name="connsiteX13" fmla="*/ 6782541 w 7405533"/>
              <a:gd name="connsiteY13" fmla="*/ 2491968 h 3737952"/>
              <a:gd name="connsiteX14" fmla="*/ 5148109 w 7405533"/>
              <a:gd name="connsiteY14" fmla="*/ 2491968 h 3737952"/>
              <a:gd name="connsiteX15" fmla="*/ 4525117 w 7405533"/>
              <a:gd name="connsiteY15" fmla="*/ 1245985 h 3737952"/>
              <a:gd name="connsiteX16" fmla="*/ 4514849 w 7405533"/>
              <a:gd name="connsiteY16" fmla="*/ 1245985 h 3737952"/>
              <a:gd name="connsiteX17" fmla="*/ 622992 w 7405533"/>
              <a:gd name="connsiteY17" fmla="*/ 0 h 3737952"/>
              <a:gd name="connsiteX18" fmla="*/ 2267693 w 7405533"/>
              <a:gd name="connsiteY18" fmla="*/ 0 h 3737952"/>
              <a:gd name="connsiteX19" fmla="*/ 2890685 w 7405533"/>
              <a:gd name="connsiteY19" fmla="*/ 1245984 h 3737952"/>
              <a:gd name="connsiteX20" fmla="*/ 2890685 w 7405533"/>
              <a:gd name="connsiteY20" fmla="*/ 1245985 h 3737952"/>
              <a:gd name="connsiteX21" fmla="*/ 2880417 w 7405533"/>
              <a:gd name="connsiteY21" fmla="*/ 1245985 h 3737952"/>
              <a:gd name="connsiteX22" fmla="*/ 2257427 w 7405533"/>
              <a:gd name="connsiteY22" fmla="*/ 2491967 h 3737952"/>
              <a:gd name="connsiteX23" fmla="*/ 622992 w 7405533"/>
              <a:gd name="connsiteY23" fmla="*/ 2491967 h 3737952"/>
              <a:gd name="connsiteX24" fmla="*/ 0 w 7405533"/>
              <a:gd name="connsiteY24" fmla="*/ 1245984 h 37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05533" h="3737952">
                <a:moveTo>
                  <a:pt x="2890685" y="1245985"/>
                </a:moveTo>
                <a:lnTo>
                  <a:pt x="4514849" y="1245985"/>
                </a:lnTo>
                <a:lnTo>
                  <a:pt x="5137841" y="2491968"/>
                </a:lnTo>
                <a:lnTo>
                  <a:pt x="5148109" y="2491968"/>
                </a:lnTo>
                <a:lnTo>
                  <a:pt x="5148109" y="2491969"/>
                </a:lnTo>
                <a:lnTo>
                  <a:pt x="4525117" y="3737952"/>
                </a:lnTo>
                <a:lnTo>
                  <a:pt x="2880417" y="3737952"/>
                </a:lnTo>
                <a:lnTo>
                  <a:pt x="2257425" y="2491969"/>
                </a:lnTo>
                <a:lnTo>
                  <a:pt x="2257427" y="2491967"/>
                </a:lnTo>
                <a:lnTo>
                  <a:pt x="2267693" y="2491967"/>
                </a:lnTo>
                <a:close/>
                <a:moveTo>
                  <a:pt x="5137841" y="1"/>
                </a:moveTo>
                <a:lnTo>
                  <a:pt x="6782541" y="1"/>
                </a:lnTo>
                <a:lnTo>
                  <a:pt x="7405533" y="1245985"/>
                </a:lnTo>
                <a:lnTo>
                  <a:pt x="6782541" y="2491968"/>
                </a:lnTo>
                <a:lnTo>
                  <a:pt x="5148109" y="2491968"/>
                </a:lnTo>
                <a:lnTo>
                  <a:pt x="4525117" y="1245985"/>
                </a:lnTo>
                <a:lnTo>
                  <a:pt x="4514849" y="1245985"/>
                </a:lnTo>
                <a:close/>
                <a:moveTo>
                  <a:pt x="622992" y="0"/>
                </a:moveTo>
                <a:lnTo>
                  <a:pt x="2267693" y="0"/>
                </a:lnTo>
                <a:lnTo>
                  <a:pt x="2890685" y="1245984"/>
                </a:lnTo>
                <a:lnTo>
                  <a:pt x="2890685" y="1245985"/>
                </a:lnTo>
                <a:lnTo>
                  <a:pt x="2880417" y="1245985"/>
                </a:lnTo>
                <a:lnTo>
                  <a:pt x="2257427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3B4E95-1E03-986D-5D45-3731D187A547}"/>
              </a:ext>
            </a:extLst>
          </p:cNvPr>
          <p:cNvSpPr/>
          <p:nvPr/>
        </p:nvSpPr>
        <p:spPr>
          <a:xfrm flipH="1">
            <a:off x="12333237" y="213817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7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1555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1209" t="10426" r="1209" b="10426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4254500" y="245213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Augmented Reality and Virtual Reality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82C0-C1AC-00A5-D0FB-D6CD0EB95745}"/>
              </a:ext>
            </a:extLst>
          </p:cNvPr>
          <p:cNvSpPr txBox="1"/>
          <p:nvPr/>
        </p:nvSpPr>
        <p:spPr>
          <a:xfrm>
            <a:off x="4254500" y="285224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Data Privacy and Security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1676911" y="7175204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2574947" y="-154668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762C86-8F47-9507-E0A4-183D8958BD25}"/>
              </a:ext>
            </a:extLst>
          </p:cNvPr>
          <p:cNvSpPr/>
          <p:nvPr/>
        </p:nvSpPr>
        <p:spPr>
          <a:xfrm>
            <a:off x="4735068" y="6870367"/>
            <a:ext cx="5786283" cy="2920634"/>
          </a:xfrm>
          <a:custGeom>
            <a:avLst/>
            <a:gdLst>
              <a:gd name="connsiteX0" fmla="*/ 2890685 w 7405533"/>
              <a:gd name="connsiteY0" fmla="*/ 1245985 h 3737952"/>
              <a:gd name="connsiteX1" fmla="*/ 4514849 w 7405533"/>
              <a:gd name="connsiteY1" fmla="*/ 1245985 h 3737952"/>
              <a:gd name="connsiteX2" fmla="*/ 5137841 w 7405533"/>
              <a:gd name="connsiteY2" fmla="*/ 2491968 h 3737952"/>
              <a:gd name="connsiteX3" fmla="*/ 5148109 w 7405533"/>
              <a:gd name="connsiteY3" fmla="*/ 2491968 h 3737952"/>
              <a:gd name="connsiteX4" fmla="*/ 5148109 w 7405533"/>
              <a:gd name="connsiteY4" fmla="*/ 2491969 h 3737952"/>
              <a:gd name="connsiteX5" fmla="*/ 4525117 w 7405533"/>
              <a:gd name="connsiteY5" fmla="*/ 3737952 h 3737952"/>
              <a:gd name="connsiteX6" fmla="*/ 2880417 w 7405533"/>
              <a:gd name="connsiteY6" fmla="*/ 3737952 h 3737952"/>
              <a:gd name="connsiteX7" fmla="*/ 2257425 w 7405533"/>
              <a:gd name="connsiteY7" fmla="*/ 2491969 h 3737952"/>
              <a:gd name="connsiteX8" fmla="*/ 2257427 w 7405533"/>
              <a:gd name="connsiteY8" fmla="*/ 2491967 h 3737952"/>
              <a:gd name="connsiteX9" fmla="*/ 2267693 w 7405533"/>
              <a:gd name="connsiteY9" fmla="*/ 2491967 h 3737952"/>
              <a:gd name="connsiteX10" fmla="*/ 5137841 w 7405533"/>
              <a:gd name="connsiteY10" fmla="*/ 1 h 3737952"/>
              <a:gd name="connsiteX11" fmla="*/ 6782541 w 7405533"/>
              <a:gd name="connsiteY11" fmla="*/ 1 h 3737952"/>
              <a:gd name="connsiteX12" fmla="*/ 7405533 w 7405533"/>
              <a:gd name="connsiteY12" fmla="*/ 1245985 h 3737952"/>
              <a:gd name="connsiteX13" fmla="*/ 6782541 w 7405533"/>
              <a:gd name="connsiteY13" fmla="*/ 2491968 h 3737952"/>
              <a:gd name="connsiteX14" fmla="*/ 5148109 w 7405533"/>
              <a:gd name="connsiteY14" fmla="*/ 2491968 h 3737952"/>
              <a:gd name="connsiteX15" fmla="*/ 4525117 w 7405533"/>
              <a:gd name="connsiteY15" fmla="*/ 1245985 h 3737952"/>
              <a:gd name="connsiteX16" fmla="*/ 4514849 w 7405533"/>
              <a:gd name="connsiteY16" fmla="*/ 1245985 h 3737952"/>
              <a:gd name="connsiteX17" fmla="*/ 622992 w 7405533"/>
              <a:gd name="connsiteY17" fmla="*/ 0 h 3737952"/>
              <a:gd name="connsiteX18" fmla="*/ 2267693 w 7405533"/>
              <a:gd name="connsiteY18" fmla="*/ 0 h 3737952"/>
              <a:gd name="connsiteX19" fmla="*/ 2890685 w 7405533"/>
              <a:gd name="connsiteY19" fmla="*/ 1245984 h 3737952"/>
              <a:gd name="connsiteX20" fmla="*/ 2890685 w 7405533"/>
              <a:gd name="connsiteY20" fmla="*/ 1245985 h 3737952"/>
              <a:gd name="connsiteX21" fmla="*/ 2880417 w 7405533"/>
              <a:gd name="connsiteY21" fmla="*/ 1245985 h 3737952"/>
              <a:gd name="connsiteX22" fmla="*/ 2257427 w 7405533"/>
              <a:gd name="connsiteY22" fmla="*/ 2491967 h 3737952"/>
              <a:gd name="connsiteX23" fmla="*/ 622992 w 7405533"/>
              <a:gd name="connsiteY23" fmla="*/ 2491967 h 3737952"/>
              <a:gd name="connsiteX24" fmla="*/ 0 w 7405533"/>
              <a:gd name="connsiteY24" fmla="*/ 1245984 h 37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05533" h="3737952">
                <a:moveTo>
                  <a:pt x="2890685" y="1245985"/>
                </a:moveTo>
                <a:lnTo>
                  <a:pt x="4514849" y="1245985"/>
                </a:lnTo>
                <a:lnTo>
                  <a:pt x="5137841" y="2491968"/>
                </a:lnTo>
                <a:lnTo>
                  <a:pt x="5148109" y="2491968"/>
                </a:lnTo>
                <a:lnTo>
                  <a:pt x="5148109" y="2491969"/>
                </a:lnTo>
                <a:lnTo>
                  <a:pt x="4525117" y="3737952"/>
                </a:lnTo>
                <a:lnTo>
                  <a:pt x="2880417" y="3737952"/>
                </a:lnTo>
                <a:lnTo>
                  <a:pt x="2257425" y="2491969"/>
                </a:lnTo>
                <a:lnTo>
                  <a:pt x="2257427" y="2491967"/>
                </a:lnTo>
                <a:lnTo>
                  <a:pt x="2267693" y="2491967"/>
                </a:lnTo>
                <a:close/>
                <a:moveTo>
                  <a:pt x="5137841" y="1"/>
                </a:moveTo>
                <a:lnTo>
                  <a:pt x="6782541" y="1"/>
                </a:lnTo>
                <a:lnTo>
                  <a:pt x="7405533" y="1245985"/>
                </a:lnTo>
                <a:lnTo>
                  <a:pt x="6782541" y="2491968"/>
                </a:lnTo>
                <a:lnTo>
                  <a:pt x="5148109" y="2491968"/>
                </a:lnTo>
                <a:lnTo>
                  <a:pt x="4525117" y="1245985"/>
                </a:lnTo>
                <a:lnTo>
                  <a:pt x="4514849" y="1245985"/>
                </a:lnTo>
                <a:close/>
                <a:moveTo>
                  <a:pt x="622992" y="0"/>
                </a:moveTo>
                <a:lnTo>
                  <a:pt x="2267693" y="0"/>
                </a:lnTo>
                <a:lnTo>
                  <a:pt x="2890685" y="1245984"/>
                </a:lnTo>
                <a:lnTo>
                  <a:pt x="2890685" y="1245985"/>
                </a:lnTo>
                <a:lnTo>
                  <a:pt x="2880417" y="1245985"/>
                </a:lnTo>
                <a:lnTo>
                  <a:pt x="2257427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34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3243961" y="-7118395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2990451" y="-9119454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1209" t="10426" r="1209" b="10426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3243961" y="-6164288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3354540" y="-5497871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3354540" y="-5128539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Augmented Reality (AR) and Virtual Reality (VR)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82C0-C1AC-00A5-D0FB-D6CD0EB95745}"/>
              </a:ext>
            </a:extLst>
          </p:cNvPr>
          <p:cNvSpPr txBox="1"/>
          <p:nvPr/>
        </p:nvSpPr>
        <p:spPr>
          <a:xfrm>
            <a:off x="3354540" y="-4759207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Data Privacy and Security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0027539" y="-167857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667000" y="2062766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Challenges for Interpersonal Communication in the Next Decade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8FD0F7-BEB8-043E-C853-FA2A1E8C8C11}"/>
              </a:ext>
            </a:extLst>
          </p:cNvPr>
          <p:cNvSpPr/>
          <p:nvPr/>
        </p:nvSpPr>
        <p:spPr>
          <a:xfrm>
            <a:off x="674687" y="220049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E8B20-168F-0CB7-6F6F-61AD9FD5CEFD}"/>
              </a:ext>
            </a:extLst>
          </p:cNvPr>
          <p:cNvSpPr/>
          <p:nvPr/>
        </p:nvSpPr>
        <p:spPr>
          <a:xfrm>
            <a:off x="674687" y="268237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D6C6A-E70F-421A-9971-1F67089AECBA}"/>
              </a:ext>
            </a:extLst>
          </p:cNvPr>
          <p:cNvSpPr/>
          <p:nvPr/>
        </p:nvSpPr>
        <p:spPr>
          <a:xfrm>
            <a:off x="674687" y="514470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A4090D-ECB2-1D21-9FA5-B3CC1344B07A}"/>
              </a:ext>
            </a:extLst>
          </p:cNvPr>
          <p:cNvSpPr/>
          <p:nvPr/>
        </p:nvSpPr>
        <p:spPr>
          <a:xfrm>
            <a:off x="10960099" y="22738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2703F0-93ED-AD96-1DC4-25E6CB3A3ABD}"/>
              </a:ext>
            </a:extLst>
          </p:cNvPr>
          <p:cNvSpPr/>
          <p:nvPr/>
        </p:nvSpPr>
        <p:spPr>
          <a:xfrm>
            <a:off x="10960099" y="268971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7F0EB5-FDCE-6637-5EFD-2CC907FFB689}"/>
              </a:ext>
            </a:extLst>
          </p:cNvPr>
          <p:cNvSpPr/>
          <p:nvPr/>
        </p:nvSpPr>
        <p:spPr>
          <a:xfrm>
            <a:off x="10960099" y="5152037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9448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886</Words>
  <Application>Microsoft Office PowerPoint</Application>
  <PresentationFormat>Widescreen</PresentationFormat>
  <Paragraphs>143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Montserrat Black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jacek kwiecinski</dc:creator>
  <cp:lastModifiedBy>jacek kwiecinski</cp:lastModifiedBy>
  <cp:revision>2</cp:revision>
  <dcterms:created xsi:type="dcterms:W3CDTF">2024-03-02T12:01:01Z</dcterms:created>
  <dcterms:modified xsi:type="dcterms:W3CDTF">2024-04-08T05:37:05Z</dcterms:modified>
</cp:coreProperties>
</file>